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29E9819-2ADD-4613-B832-6CD6B69962BB}"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29E9819-2ADD-4613-B832-6CD6B69962BB}"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29E9819-2ADD-4613-B832-6CD6B69962BB}"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9E9819-2ADD-4613-B832-6CD6B69962BB}"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9E9819-2ADD-4613-B832-6CD6B69962BB}"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9E9819-2ADD-4613-B832-6CD6B69962BB}"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114406-54EF-44D9-97A7-B9DD39BE9E4F}"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E9819-2ADD-4613-B832-6CD6B69962BB}" type="datetimeFigureOut">
              <a:rPr lang="ru-RU" smtClean="0"/>
              <a:t>05.10.2016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14406-54EF-44D9-97A7-B9DD39BE9E4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42984"/>
            <a:ext cx="7772400" cy="4714907"/>
          </a:xfrm>
        </p:spPr>
        <p:txBody>
          <a:bodyPr>
            <a:noAutofit/>
          </a:bodyPr>
          <a:lstStyle/>
          <a:p>
            <a:r>
              <a:rPr lang="ru-RU" sz="6000" dirty="0">
                <a:latin typeface="Times New Roman" pitchFamily="18" charset="0"/>
                <a:cs typeface="Times New Roman" pitchFamily="18" charset="0"/>
              </a:rPr>
              <a:t>5-д</a:t>
            </a:r>
            <a:r>
              <a:rPr lang="kk-KZ" sz="6000" dirty="0">
                <a:latin typeface="Times New Roman" pitchFamily="18" charset="0"/>
                <a:cs typeface="Times New Roman" pitchFamily="18" charset="0"/>
              </a:rPr>
              <a:t>әріс. </a:t>
            </a:r>
            <a:r>
              <a:rPr lang="kk-KZ" sz="6000" dirty="0" smtClean="0">
                <a:latin typeface="Times New Roman" pitchFamily="18" charset="0"/>
                <a:cs typeface="Times New Roman" pitchFamily="18" charset="0"/>
              </a:rPr>
              <a:t/>
            </a:r>
            <a:br>
              <a:rPr lang="kk-KZ" sz="6000" dirty="0" smtClean="0">
                <a:latin typeface="Times New Roman" pitchFamily="18" charset="0"/>
                <a:cs typeface="Times New Roman" pitchFamily="18" charset="0"/>
              </a:rPr>
            </a:br>
            <a:r>
              <a:rPr lang="kk-KZ" sz="6000" b="1" dirty="0" smtClean="0">
                <a:latin typeface="Times New Roman" pitchFamily="18" charset="0"/>
                <a:cs typeface="Times New Roman" pitchFamily="18" charset="0"/>
              </a:rPr>
              <a:t>ЛБЕЖ-ді </a:t>
            </a:r>
            <a:r>
              <a:rPr lang="kk-KZ" sz="6000" b="1" dirty="0">
                <a:latin typeface="Times New Roman" pitchFamily="18" charset="0"/>
                <a:cs typeface="Times New Roman" pitchFamily="18" charset="0"/>
              </a:rPr>
              <a:t>жобалау үшін жерді агроэкологиялық типтеу (типологиялау).</a:t>
            </a:r>
            <a:r>
              <a:rPr lang="ru-RU" sz="6000" b="1" dirty="0">
                <a:latin typeface="Times New Roman" pitchFamily="18" charset="0"/>
                <a:cs typeface="Times New Roman" pitchFamily="18" charset="0"/>
              </a:rPr>
              <a:t/>
            </a:r>
            <a:br>
              <a:rPr lang="ru-RU" sz="6000" b="1" dirty="0">
                <a:latin typeface="Times New Roman" pitchFamily="18" charset="0"/>
                <a:cs typeface="Times New Roman" pitchFamily="18" charset="0"/>
              </a:rPr>
            </a:br>
            <a:endParaRPr lang="ru-RU" sz="6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286544"/>
          </a:xfrm>
        </p:spPr>
        <p:txBody>
          <a:bodyPr>
            <a:normAutofit fontScale="92500" lnSpcReduction="10000"/>
          </a:bodyPr>
          <a:lstStyle/>
          <a:p>
            <a:pPr algn="just">
              <a:buNone/>
            </a:pPr>
            <a:r>
              <a:rPr lang="kk-KZ" dirty="0" smtClean="0">
                <a:latin typeface="Times New Roman" pitchFamily="18" charset="0"/>
                <a:cs typeface="Times New Roman" pitchFamily="18" charset="0"/>
              </a:rPr>
              <a:t>	- </a:t>
            </a:r>
            <a:r>
              <a:rPr lang="kk-KZ" b="1" dirty="0" smtClean="0">
                <a:latin typeface="Times New Roman" pitchFamily="18" charset="0"/>
                <a:cs typeface="Times New Roman" pitchFamily="18" charset="0"/>
              </a:rPr>
              <a:t>класстар</a:t>
            </a:r>
            <a:r>
              <a:rPr lang="kk-KZ" dirty="0" smtClean="0">
                <a:latin typeface="Times New Roman" pitchFamily="18" charset="0"/>
                <a:cs typeface="Times New Roman" pitchFamily="18" charset="0"/>
              </a:rPr>
              <a:t> – АТЖ-ның (шөгінділердің) шығу тектеріне қарай анықталады (аллювий, пролювий, делювий, т.б.);</a:t>
            </a:r>
          </a:p>
          <a:p>
            <a:pPr algn="just">
              <a:buNone/>
            </a:pPr>
            <a:r>
              <a:rPr lang="kk-KZ" dirty="0" smtClean="0">
                <a:latin typeface="Times New Roman" pitchFamily="18" charset="0"/>
                <a:cs typeface="Times New Roman" pitchFamily="18" charset="0"/>
              </a:rPr>
              <a:t>	- </a:t>
            </a:r>
            <a:r>
              <a:rPr lang="kk-KZ" b="1" dirty="0" smtClean="0">
                <a:latin typeface="Times New Roman" pitchFamily="18" charset="0"/>
                <a:cs typeface="Times New Roman" pitchFamily="18" charset="0"/>
              </a:rPr>
              <a:t>класшалар</a:t>
            </a:r>
            <a:r>
              <a:rPr lang="kk-KZ" dirty="0" smtClean="0">
                <a:latin typeface="Times New Roman" pitchFamily="18" charset="0"/>
                <a:cs typeface="Times New Roman" pitchFamily="18" charset="0"/>
              </a:rPr>
              <a:t> – АТЖ-ның гранулометриялық құрамдарына қарай анықталады;</a:t>
            </a:r>
          </a:p>
          <a:p>
            <a:pPr algn="just">
              <a:buNone/>
            </a:pPr>
            <a:r>
              <a:rPr lang="kk-KZ" dirty="0" smtClean="0">
                <a:latin typeface="Times New Roman" pitchFamily="18" charset="0"/>
                <a:cs typeface="Times New Roman" pitchFamily="18" charset="0"/>
              </a:rPr>
              <a:t>	- </a:t>
            </a:r>
            <a:r>
              <a:rPr lang="kk-KZ" b="1" dirty="0" smtClean="0">
                <a:latin typeface="Times New Roman" pitchFamily="18" charset="0"/>
                <a:cs typeface="Times New Roman" pitchFamily="18" charset="0"/>
              </a:rPr>
              <a:t>туыстар (роды) </a:t>
            </a:r>
            <a:r>
              <a:rPr lang="kk-KZ" dirty="0" smtClean="0">
                <a:latin typeface="Times New Roman" pitchFamily="18" charset="0"/>
                <a:cs typeface="Times New Roman" pitchFamily="18" charset="0"/>
              </a:rPr>
              <a:t>– жер бедерлерінің мезодермаларына қарай;</a:t>
            </a:r>
          </a:p>
          <a:p>
            <a:pPr algn="just">
              <a:buNone/>
            </a:pPr>
            <a:r>
              <a:rPr lang="kk-KZ" dirty="0" smtClean="0">
                <a:latin typeface="Times New Roman" pitchFamily="18" charset="0"/>
                <a:cs typeface="Times New Roman" pitchFamily="18" charset="0"/>
              </a:rPr>
              <a:t>	- </a:t>
            </a:r>
            <a:r>
              <a:rPr lang="kk-KZ" b="1" dirty="0" smtClean="0">
                <a:latin typeface="Times New Roman" pitchFamily="18" charset="0"/>
                <a:cs typeface="Times New Roman" pitchFamily="18" charset="0"/>
              </a:rPr>
              <a:t>туысшалар (подроды) </a:t>
            </a:r>
            <a:r>
              <a:rPr lang="kk-KZ" dirty="0" smtClean="0">
                <a:latin typeface="Times New Roman" pitchFamily="18" charset="0"/>
                <a:cs typeface="Times New Roman" pitchFamily="18" charset="0"/>
              </a:rPr>
              <a:t>– еңістіктердің градустары мен беткейлердің экспозицияларына (шығыс, батыс, т.б.) қарай;</a:t>
            </a:r>
          </a:p>
          <a:p>
            <a:pPr algn="just">
              <a:buNone/>
            </a:pPr>
            <a:r>
              <a:rPr lang="kk-KZ" dirty="0" smtClean="0">
                <a:latin typeface="Times New Roman" pitchFamily="18" charset="0"/>
                <a:cs typeface="Times New Roman" pitchFamily="18" charset="0"/>
              </a:rPr>
              <a:t>	- </a:t>
            </a:r>
            <a:r>
              <a:rPr lang="kk-KZ" b="1" dirty="0" smtClean="0">
                <a:latin typeface="Times New Roman" pitchFamily="18" charset="0"/>
                <a:cs typeface="Times New Roman" pitchFamily="18" charset="0"/>
              </a:rPr>
              <a:t>түрлер</a:t>
            </a:r>
            <a:r>
              <a:rPr lang="kk-KZ" dirty="0" smtClean="0">
                <a:latin typeface="Times New Roman" pitchFamily="18" charset="0"/>
                <a:cs typeface="Times New Roman" pitchFamily="18" charset="0"/>
              </a:rPr>
              <a:t> – топырақтың қарапайым (элементарный) құрылымына (структурасына) қарай.</a:t>
            </a:r>
          </a:p>
          <a:p>
            <a:pPr algn="just">
              <a:buNone/>
            </a:pPr>
            <a:endParaRPr lang="kk-KZ" dirty="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algn="just"/>
            <a:r>
              <a:rPr lang="kk-KZ" dirty="0" smtClean="0">
                <a:latin typeface="Times New Roman" pitchFamily="18" charset="0"/>
                <a:cs typeface="Times New Roman" pitchFamily="18" charset="0"/>
              </a:rPr>
              <a:t>Академик В.И. Кирюшин ландшафттық-экологиялық жіктеуді жер бетіндегі табиғи-белдемдерді провинцияларға бөліп алып, содан кейін жоғарыда көрсетілген схема бойынша жіктеуді (классификацияны) жүргізуді ұсынады. Бұл процестегі ең негізгі параметрлер: </a:t>
            </a:r>
            <a:r>
              <a:rPr lang="kk-KZ" b="1" dirty="0" smtClean="0">
                <a:latin typeface="Times New Roman" pitchFamily="18" charset="0"/>
                <a:cs typeface="Times New Roman" pitchFamily="18" charset="0"/>
              </a:rPr>
              <a:t>а) климат; б) өсімдік жамылғысы; в) топырақ</a:t>
            </a:r>
            <a:r>
              <a:rPr lang="kk-KZ" dirty="0" smtClean="0">
                <a:latin typeface="Times New Roman" pitchFamily="18" charset="0"/>
                <a:cs typeface="Times New Roman" pitchFamily="18" charset="0"/>
              </a:rPr>
              <a:t> болу керек. Агроландшафттың қалған компоненттері маңыздылықтарына қарай қосымша дәрежелерге ие болуға тиіс.</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normAutofit fontScale="92500"/>
          </a:bodyPr>
          <a:lstStyle/>
          <a:p>
            <a:pPr algn="just">
              <a:buNone/>
            </a:pPr>
            <a:r>
              <a:rPr lang="kk-KZ" dirty="0" smtClean="0">
                <a:latin typeface="Times New Roman" pitchFamily="18" charset="0"/>
                <a:cs typeface="Times New Roman" pitchFamily="18" charset="0"/>
              </a:rPr>
              <a:t>		Бұл агроландшафттардың көлемдері, Ресей сияқты жазықтық (плакорная) аумақтарда мыңдаған гектарды алып жатады, ал таулы аймақтарда олар әлдеқайда аз болып келеді.</a:t>
            </a:r>
          </a:p>
          <a:p>
            <a:pPr algn="just">
              <a:buNone/>
            </a:pPr>
            <a:r>
              <a:rPr lang="kk-KZ" dirty="0" smtClean="0">
                <a:latin typeface="Times New Roman" pitchFamily="18" charset="0"/>
                <a:cs typeface="Times New Roman" pitchFamily="18" charset="0"/>
              </a:rPr>
              <a:t>		Бұл автор, Қазақстандағы далалық белдемге де осы ұстанымды қолдануды ұсынады. Мұндағы кәдімгі және оңтүстік қара топырақтардың жайғасуларына қарай бүкіл далалық (степная) аумақты (территорияны) </a:t>
            </a:r>
            <a:r>
              <a:rPr lang="en-US" b="1" dirty="0" smtClean="0">
                <a:latin typeface="Times New Roman" pitchFamily="18" charset="0"/>
                <a:cs typeface="Times New Roman" pitchFamily="18" charset="0"/>
              </a:rPr>
              <a:t>”</a:t>
            </a:r>
            <a:r>
              <a:rPr lang="kk-KZ" b="1" dirty="0" smtClean="0">
                <a:latin typeface="Times New Roman" pitchFamily="18" charset="0"/>
                <a:cs typeface="Times New Roman" pitchFamily="18" charset="0"/>
              </a:rPr>
              <a:t>провинция</a:t>
            </a:r>
            <a:r>
              <a:rPr lang="en-US" b="1" dirty="0" smtClean="0">
                <a:latin typeface="Times New Roman" pitchFamily="18" charset="0"/>
                <a:cs typeface="Times New Roman" pitchFamily="18" charset="0"/>
              </a:rPr>
              <a:t>”</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деп қарауды ұсынады.</a:t>
            </a:r>
          </a:p>
          <a:p>
            <a:pPr algn="just"/>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357166"/>
            <a:ext cx="8229600" cy="6643734"/>
          </a:xfrm>
        </p:spPr>
        <p:txBody>
          <a:bodyPr>
            <a:noAutofit/>
          </a:bodyPr>
          <a:lstStyle/>
          <a:p>
            <a:pPr algn="just">
              <a:buNone/>
            </a:pPr>
            <a:r>
              <a:rPr lang="kk-KZ" sz="2600" dirty="0" smtClean="0">
                <a:latin typeface="Times New Roman" pitchFamily="18" charset="0"/>
                <a:cs typeface="Times New Roman" pitchFamily="18" charset="0"/>
              </a:rPr>
              <a:t>		</a:t>
            </a:r>
            <a:r>
              <a:rPr lang="kk-KZ" sz="2600" b="1" dirty="0" smtClean="0">
                <a:latin typeface="Times New Roman" pitchFamily="18" charset="0"/>
                <a:cs typeface="Times New Roman" pitchFamily="18" charset="0"/>
              </a:rPr>
              <a:t>1 - топтамаға жазықтық жерлерді </a:t>
            </a:r>
            <a:r>
              <a:rPr lang="kk-KZ" sz="2600" dirty="0" smtClean="0">
                <a:latin typeface="Times New Roman" pitchFamily="18" charset="0"/>
                <a:cs typeface="Times New Roman" pitchFamily="18" charset="0"/>
              </a:rPr>
              <a:t>жатқызып, ондағы қара топырақтардың (кәдімгі, оңтүстіктік) типтерін бір тұтастықпен қарауды ұсынады. Мұндағы егіншілік жел эрозиясына ұшырау қауіптілігі жағдайына жүргізіледі. Сондықтан, бұған қарсы шараларды алдын-ала ЛБЕЖ-дің жобасына ендіру қажет.</a:t>
            </a:r>
          </a:p>
          <a:p>
            <a:pPr algn="just">
              <a:buNone/>
            </a:pPr>
            <a:r>
              <a:rPr lang="kk-KZ" sz="2600" dirty="0" smtClean="0">
                <a:latin typeface="Times New Roman" pitchFamily="18" charset="0"/>
                <a:cs typeface="Times New Roman" pitchFamily="18" charset="0"/>
              </a:rPr>
              <a:t>		Бұл топтама екі түрлі агроэкологиялық жерлерден тұрады: а) төрттік дәуірде пайда болған кәдімгі қара топырақ; б) құнарлылықтары кемдеу оңтүстіктік қара топырақтар.</a:t>
            </a:r>
          </a:p>
          <a:p>
            <a:pPr algn="just">
              <a:buNone/>
            </a:pPr>
            <a:r>
              <a:rPr lang="kk-KZ" sz="2600" dirty="0" smtClean="0">
                <a:latin typeface="Times New Roman" pitchFamily="18" charset="0"/>
                <a:cs typeface="Times New Roman" pitchFamily="18" charset="0"/>
              </a:rPr>
              <a:t>		2 - топтамаға – эрозияға ұшырамайтын жерлер;</a:t>
            </a:r>
          </a:p>
          <a:p>
            <a:pPr algn="just">
              <a:buNone/>
            </a:pPr>
            <a:r>
              <a:rPr lang="kk-KZ" sz="2600" dirty="0" smtClean="0">
                <a:latin typeface="Times New Roman" pitchFamily="18" charset="0"/>
                <a:cs typeface="Times New Roman" pitchFamily="18" charset="0"/>
              </a:rPr>
              <a:t>		3 - топтамаға – эрозияға орташа дәрежеде ұшырау қаупі бар;</a:t>
            </a:r>
          </a:p>
          <a:p>
            <a:pPr algn="just">
              <a:buNone/>
            </a:pPr>
            <a:r>
              <a:rPr lang="kk-KZ" sz="2600" dirty="0" smtClean="0">
                <a:latin typeface="Times New Roman" pitchFamily="18" charset="0"/>
                <a:cs typeface="Times New Roman" pitchFamily="18" charset="0"/>
              </a:rPr>
              <a:t>		</a:t>
            </a:r>
            <a:endParaRPr lang="ru-RU" sz="2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lnSpcReduction="10000"/>
          </a:bodyPr>
          <a:lstStyle/>
          <a:p>
            <a:pPr algn="just">
              <a:buNone/>
            </a:pPr>
            <a:r>
              <a:rPr lang="kk-KZ" dirty="0" smtClean="0">
                <a:latin typeface="Times New Roman" pitchFamily="18" charset="0"/>
                <a:cs typeface="Times New Roman" pitchFamily="18" charset="0"/>
              </a:rPr>
              <a:t>		4 – топтамаға – эрозияға қатты ұшырау дәрежеде...;</a:t>
            </a:r>
          </a:p>
          <a:p>
            <a:pPr algn="just">
              <a:buNone/>
            </a:pPr>
            <a:r>
              <a:rPr lang="kk-KZ" dirty="0" smtClean="0">
                <a:latin typeface="Times New Roman" pitchFamily="18" charset="0"/>
                <a:cs typeface="Times New Roman" pitchFamily="18" charset="0"/>
              </a:rPr>
              <a:t>		5 - топтама – күшті эрозияға ұшырау қаупі бар жерлер;</a:t>
            </a:r>
          </a:p>
          <a:p>
            <a:pPr algn="just">
              <a:buNone/>
            </a:pPr>
            <a:r>
              <a:rPr lang="kk-KZ" dirty="0" smtClean="0">
                <a:latin typeface="Times New Roman" pitchFamily="18" charset="0"/>
                <a:cs typeface="Times New Roman" pitchFamily="18" charset="0"/>
              </a:rPr>
              <a:t>		6 - топтама – әлсіз сортаңданған жерлер;</a:t>
            </a:r>
          </a:p>
          <a:p>
            <a:pPr algn="just">
              <a:buNone/>
            </a:pPr>
            <a:r>
              <a:rPr lang="kk-KZ" dirty="0" smtClean="0">
                <a:latin typeface="Times New Roman" pitchFamily="18" charset="0"/>
                <a:cs typeface="Times New Roman" pitchFamily="18" charset="0"/>
              </a:rPr>
              <a:t>		7 - топтама – толық сортаңданған жердер.</a:t>
            </a:r>
          </a:p>
          <a:p>
            <a:pPr algn="just">
              <a:buNone/>
            </a:pPr>
            <a:r>
              <a:rPr lang="kk-KZ" smtClean="0">
                <a:latin typeface="Times New Roman" pitchFamily="18" charset="0"/>
                <a:cs typeface="Times New Roman" pitchFamily="18" charset="0"/>
              </a:rPr>
              <a:t>		Сонымен</a:t>
            </a:r>
            <a:r>
              <a:rPr lang="kk-KZ" dirty="0" smtClean="0">
                <a:latin typeface="Times New Roman" pitchFamily="18" charset="0"/>
                <a:cs typeface="Times New Roman" pitchFamily="18" charset="0"/>
              </a:rPr>
              <a:t>, қорыта келе, академиктің типизациялық жіктеулері, негізінен, аумақтардың топырақтарына қара	й жүргізілгені көрініп тұр.</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Autofit/>
          </a:bodyPr>
          <a:lstStyle/>
          <a:p>
            <a:pPr algn="just">
              <a:buNone/>
            </a:pPr>
            <a:r>
              <a:rPr lang="kk-KZ" sz="3600" dirty="0" smtClean="0">
                <a:latin typeface="Times New Roman" pitchFamily="18" charset="0"/>
                <a:cs typeface="Times New Roman" pitchFamily="18" charset="0"/>
              </a:rPr>
              <a:t>		Кеңес </a:t>
            </a:r>
            <a:r>
              <a:rPr lang="kk-KZ" sz="3600" dirty="0">
                <a:latin typeface="Times New Roman" pitchFamily="18" charset="0"/>
                <a:cs typeface="Times New Roman" pitchFamily="18" charset="0"/>
              </a:rPr>
              <a:t>одағы кезіндегі егіншіліктің белдемдік (зоналық) жүйемен іске асыруында, топырақты өндірістік топтау, содан кейінгі типтеу, өте ірі көлемде жоспарлауға негізделген болатын. Ол кезде, жобалар неғұрлым ірі масштабта болса соғұрлым “құнды” деп саналып, соған сәйкес К-700 сияқты өте ірі механизмдерді пайдалану әдетке айналған болатын. </a:t>
            </a:r>
            <a:endParaRPr lang="ru-RU" sz="3600" dirty="0">
              <a:latin typeface="Times New Roman" pitchFamily="18" charset="0"/>
              <a:cs typeface="Times New Roman" pitchFamily="18" charset="0"/>
            </a:endParaRPr>
          </a:p>
          <a:p>
            <a:pPr algn="just"/>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normAutofit fontScale="85000" lnSpcReduction="10000"/>
          </a:bodyPr>
          <a:lstStyle/>
          <a:p>
            <a:pPr algn="just">
              <a:buNone/>
            </a:pPr>
            <a:r>
              <a:rPr lang="kk-KZ" dirty="0" smtClean="0">
                <a:latin typeface="Times New Roman" pitchFamily="18" charset="0"/>
                <a:cs typeface="Times New Roman" pitchFamily="18" charset="0"/>
              </a:rPr>
              <a:t>		Енді </a:t>
            </a:r>
            <a:r>
              <a:rPr lang="kk-KZ" dirty="0">
                <a:latin typeface="Times New Roman" pitchFamily="18" charset="0"/>
                <a:cs typeface="Times New Roman" pitchFamily="18" charset="0"/>
              </a:rPr>
              <a:t>“ЛБЕЖ-ді жобалауда бұған жол беруге болмайды”, - деген пікір қалыптасып келеді. Себебі, агроландшафттардың көлемінде, нақтылы бөлшектенген түрдегі жерді бағалау жүргізілуге тиіс. Бұл үшін жерді агроэкологиялық типология ұстанымын түпкілікті өзгерту қажеттілігі туындайды. Себебі, белдемдік (зоналық) егіншілік жүйесінде, агротехнологиялық шаралар миллиондаған гектар жерлерге арналса, ЛБЕЖ-де жеке-дара агроландшафттарға есептелінеді. Бұлардың көлемдері ең көп дегенде 1000 га немесе қоныс, қонысша, фациалар бірнеше жүздікпен ондықтың арасында болады.</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fontScale="77500" lnSpcReduction="20000"/>
          </a:bodyPr>
          <a:lstStyle/>
          <a:p>
            <a:pPr algn="just">
              <a:buNone/>
            </a:pPr>
            <a:r>
              <a:rPr lang="kk-KZ" dirty="0" smtClean="0">
                <a:latin typeface="Times New Roman" pitchFamily="18" charset="0"/>
                <a:cs typeface="Times New Roman" pitchFamily="18" charset="0"/>
              </a:rPr>
              <a:t>		Осы </a:t>
            </a:r>
            <a:r>
              <a:rPr lang="kk-KZ" dirty="0">
                <a:latin typeface="Times New Roman" pitchFamily="18" charset="0"/>
                <a:cs typeface="Times New Roman" pitchFamily="18" charset="0"/>
              </a:rPr>
              <a:t>жағдайды еске ала отырып, академик В.И. Кирюшин, ЛБЕЖ-ге арналған жаңа, жерді агроэкологиялық типтеу нұсқаларын ұсынды. Мұның </a:t>
            </a:r>
            <a:r>
              <a:rPr lang="kk-KZ" b="1" dirty="0">
                <a:latin typeface="Times New Roman" pitchFamily="18" charset="0"/>
                <a:cs typeface="Times New Roman" pitchFamily="18" charset="0"/>
              </a:rPr>
              <a:t>ең негізгі мәні, агроландшафттардың дақылдармен экологиялық үйлесімдігі және ол дақылдардың топырақта өздеріне оңтайлы экологиялық орта түзу әрекеттерінің нәтижелерін </a:t>
            </a:r>
            <a:r>
              <a:rPr lang="kk-KZ" dirty="0">
                <a:latin typeface="Times New Roman" pitchFamily="18" charset="0"/>
                <a:cs typeface="Times New Roman" pitchFamily="18" charset="0"/>
              </a:rPr>
              <a:t>есепке алу болып табылады. Сондықтан агроландшафттардың құрылымы, құрылысы, қызметі (функциясы), қасиеттері біркелкі немесе сәл айырмашылықтары бар, ұқсастарын бір типтес агроэкологиялық топтамаға (типологияға) жатқызады. Осы болмыстарымен, бұл агроландшафттар, бір типтес дақылдардың өсулеріне және жоғары деңгейдегі өнім берулеріне мүмкіндік береді.</a:t>
            </a:r>
            <a:endParaRPr lang="ru-RU"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785794"/>
            <a:ext cx="8229600" cy="4911741"/>
          </a:xfrm>
        </p:spPr>
        <p:txBody>
          <a:bodyPr>
            <a:noAutofit/>
          </a:bodyPr>
          <a:lstStyle/>
          <a:p>
            <a:pPr algn="just">
              <a:buNone/>
            </a:pPr>
            <a:r>
              <a:rPr lang="kk-KZ" sz="2800" dirty="0" smtClean="0">
                <a:latin typeface="Times New Roman" pitchFamily="18" charset="0"/>
                <a:cs typeface="Times New Roman" pitchFamily="18" charset="0"/>
              </a:rPr>
              <a:t>		</a:t>
            </a:r>
            <a:r>
              <a:rPr lang="kk-KZ" sz="2800" b="1" dirty="0" smtClean="0">
                <a:latin typeface="Times New Roman" pitchFamily="18" charset="0"/>
                <a:cs typeface="Times New Roman" pitchFamily="18" charset="0"/>
              </a:rPr>
              <a:t>Екінші </a:t>
            </a:r>
            <a:r>
              <a:rPr lang="kk-KZ" sz="2800" b="1" dirty="0">
                <a:latin typeface="Times New Roman" pitchFamily="18" charset="0"/>
                <a:cs typeface="Times New Roman" pitchFamily="18" charset="0"/>
              </a:rPr>
              <a:t>талап </a:t>
            </a:r>
            <a:r>
              <a:rPr lang="kk-KZ" sz="2800" dirty="0">
                <a:latin typeface="Times New Roman" pitchFamily="18" charset="0"/>
                <a:cs typeface="Times New Roman" pitchFamily="18" charset="0"/>
              </a:rPr>
              <a:t>– арнайы, өздеріне ғана тән экологиялық қасиеттері бар жерлердегі агроландшафттарды топтастыру. Мысалы, жазық жерлер, эрозияға қауіпті жерлер, тым ылғалданып саз болып кеткен жерлер.</a:t>
            </a:r>
            <a:endParaRPr lang="ru-RU" sz="2800" dirty="0">
              <a:latin typeface="Times New Roman" pitchFamily="18" charset="0"/>
              <a:cs typeface="Times New Roman" pitchFamily="18" charset="0"/>
            </a:endParaRPr>
          </a:p>
          <a:p>
            <a:pPr algn="just">
              <a:buNone/>
            </a:pP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	</a:t>
            </a:r>
            <a:r>
              <a:rPr lang="kk-KZ" sz="2800" b="1" dirty="0">
                <a:latin typeface="Times New Roman" pitchFamily="18" charset="0"/>
                <a:cs typeface="Times New Roman" pitchFamily="18" charset="0"/>
              </a:rPr>
              <a:t>Үшінші талап </a:t>
            </a:r>
            <a:r>
              <a:rPr lang="kk-KZ" sz="2800" dirty="0">
                <a:latin typeface="Times New Roman" pitchFamily="18" charset="0"/>
                <a:cs typeface="Times New Roman" pitchFamily="18" charset="0"/>
              </a:rPr>
              <a:t>– агроэкологиялық бір топқа жататын агроландшафттар энергия – масса алмасу жағынан, яғни ішкі құрылымы мен қасиеттері және ондағы жүретін процестердің біркелкілігі жағынан типтестіреді.</a:t>
            </a:r>
            <a:endParaRPr lang="ru-RU" sz="2800" dirty="0">
              <a:latin typeface="Times New Roman" pitchFamily="18" charset="0"/>
              <a:cs typeface="Times New Roman" pitchFamily="18" charset="0"/>
            </a:endParaRPr>
          </a:p>
          <a:p>
            <a:pPr algn="just">
              <a:buNone/>
            </a:pP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	Келесі сурете жерді </a:t>
            </a:r>
            <a:r>
              <a:rPr lang="kk-KZ" sz="2800" b="1" dirty="0">
                <a:latin typeface="Times New Roman" pitchFamily="18" charset="0"/>
                <a:cs typeface="Times New Roman" pitchFamily="18" charset="0"/>
              </a:rPr>
              <a:t>агроэкологиялық типизациялау схемасы </a:t>
            </a:r>
            <a:r>
              <a:rPr lang="kk-KZ" sz="2800" dirty="0">
                <a:latin typeface="Times New Roman" pitchFamily="18" charset="0"/>
                <a:cs typeface="Times New Roman" pitchFamily="18" charset="0"/>
              </a:rPr>
              <a:t>көрсетілген.</a:t>
            </a:r>
            <a:endParaRPr lang="ru-RU" sz="2800" dirty="0">
              <a:latin typeface="Times New Roman" pitchFamily="18" charset="0"/>
              <a:cs typeface="Times New Roman" pitchFamily="18" charset="0"/>
            </a:endParaRPr>
          </a:p>
          <a:p>
            <a:pPr algn="just">
              <a:buNone/>
            </a:pP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429420"/>
          </a:xfrm>
        </p:spPr>
        <p:txBody>
          <a:bodyPr/>
          <a:lstStyle/>
          <a:p>
            <a:endParaRPr lang="ru-RU" dirty="0"/>
          </a:p>
        </p:txBody>
      </p:sp>
      <p:sp>
        <p:nvSpPr>
          <p:cNvPr id="4" name="Прямоугольник 3"/>
          <p:cNvSpPr/>
          <p:nvPr/>
        </p:nvSpPr>
        <p:spPr>
          <a:xfrm>
            <a:off x="1071538" y="571480"/>
            <a:ext cx="3429024" cy="78581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latin typeface="Times New Roman" pitchFamily="18" charset="0"/>
                <a:cs typeface="Times New Roman" pitchFamily="18" charset="0"/>
              </a:rPr>
              <a:t>Табиғи </a:t>
            </a:r>
            <a:r>
              <a:rPr lang="kk-KZ" dirty="0">
                <a:latin typeface="Times New Roman" pitchFamily="18" charset="0"/>
                <a:cs typeface="Times New Roman" pitchFamily="18" charset="0"/>
              </a:rPr>
              <a:t>ауылшаруашылық провинциялар</a:t>
            </a:r>
            <a:endParaRPr lang="ru-RU"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
        <p:nvSpPr>
          <p:cNvPr id="6" name="Прямоугольник 5"/>
          <p:cNvSpPr/>
          <p:nvPr/>
        </p:nvSpPr>
        <p:spPr>
          <a:xfrm>
            <a:off x="5143504" y="571480"/>
            <a:ext cx="3500462" cy="78581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latin typeface="Times New Roman" pitchFamily="18" charset="0"/>
                <a:cs typeface="Times New Roman" pitchFamily="18" charset="0"/>
              </a:rPr>
              <a:t>Белдемдік </a:t>
            </a:r>
            <a:r>
              <a:rPr lang="kk-KZ" dirty="0">
                <a:latin typeface="Times New Roman" pitchFamily="18" charset="0"/>
                <a:cs typeface="Times New Roman" pitchFamily="18" charset="0"/>
              </a:rPr>
              <a:t>(зоналық) – провинциалдық агрокешен</a:t>
            </a:r>
            <a:endParaRPr lang="ru-RU"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
        <p:nvSpPr>
          <p:cNvPr id="7" name="Стрелка вниз 6"/>
          <p:cNvSpPr/>
          <p:nvPr/>
        </p:nvSpPr>
        <p:spPr>
          <a:xfrm>
            <a:off x="2500298" y="1357298"/>
            <a:ext cx="571504" cy="3571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9" name="Стрелка вниз 8"/>
          <p:cNvSpPr/>
          <p:nvPr/>
        </p:nvSpPr>
        <p:spPr>
          <a:xfrm>
            <a:off x="6572264" y="1357298"/>
            <a:ext cx="642942" cy="3571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11" name="Прямоугольник 10"/>
          <p:cNvSpPr/>
          <p:nvPr/>
        </p:nvSpPr>
        <p:spPr>
          <a:xfrm>
            <a:off x="1071538" y="1714488"/>
            <a:ext cx="3429024" cy="107157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kk-KZ" dirty="0">
              <a:latin typeface="Times New Roman" pitchFamily="18" charset="0"/>
              <a:cs typeface="Times New Roman" pitchFamily="18" charset="0"/>
            </a:endParaRPr>
          </a:p>
          <a:p>
            <a:pPr algn="ctr"/>
            <a:r>
              <a:rPr lang="kk-KZ" dirty="0" smtClean="0">
                <a:latin typeface="Times New Roman" pitchFamily="18" charset="0"/>
                <a:cs typeface="Times New Roman" pitchFamily="18" charset="0"/>
              </a:rPr>
              <a:t>Агроэкологиялық </a:t>
            </a:r>
            <a:r>
              <a:rPr lang="kk-KZ" dirty="0">
                <a:latin typeface="Times New Roman" pitchFamily="18" charset="0"/>
                <a:cs typeface="Times New Roman" pitchFamily="18" charset="0"/>
              </a:rPr>
              <a:t>топтар (жазықтық, эрозиялық, сазды, тұзданған, сортаңдар, литогендік).</a:t>
            </a:r>
            <a:endParaRPr lang="ru-RU"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
        <p:nvSpPr>
          <p:cNvPr id="13" name="Прямоугольник 12"/>
          <p:cNvSpPr/>
          <p:nvPr/>
        </p:nvSpPr>
        <p:spPr>
          <a:xfrm>
            <a:off x="5143504" y="1714488"/>
            <a:ext cx="3500462" cy="107157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latin typeface="Times New Roman" pitchFamily="18" charset="0"/>
                <a:cs typeface="Times New Roman" pitchFamily="18" charset="0"/>
              </a:rPr>
              <a:t>ЛБЕЖ </a:t>
            </a:r>
            <a:r>
              <a:rPr lang="kk-KZ" dirty="0">
                <a:latin typeface="Times New Roman" pitchFamily="18" charset="0"/>
                <a:cs typeface="Times New Roman" pitchFamily="18" charset="0"/>
              </a:rPr>
              <a:t>(пайдаланатын жерлер (угодья), айдалған жер, ауыспалы егістің схемасы, аумақтың талдануы, т.б.уы</a:t>
            </a:r>
            <a:endParaRPr lang="ru-RU" dirty="0">
              <a:latin typeface="Times New Roman" pitchFamily="18" charset="0"/>
              <a:cs typeface="Times New Roman" pitchFamily="18" charset="0"/>
            </a:endParaRPr>
          </a:p>
        </p:txBody>
      </p:sp>
      <p:sp>
        <p:nvSpPr>
          <p:cNvPr id="14" name="Стрелка вниз 13"/>
          <p:cNvSpPr/>
          <p:nvPr/>
        </p:nvSpPr>
        <p:spPr>
          <a:xfrm>
            <a:off x="2428860" y="2786058"/>
            <a:ext cx="642942" cy="28575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15" name="Стрелка вниз 14"/>
          <p:cNvSpPr/>
          <p:nvPr/>
        </p:nvSpPr>
        <p:spPr>
          <a:xfrm>
            <a:off x="6572264" y="2786058"/>
            <a:ext cx="714380" cy="28575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16" name="Прямоугольник 15"/>
          <p:cNvSpPr/>
          <p:nvPr/>
        </p:nvSpPr>
        <p:spPr>
          <a:xfrm>
            <a:off x="1071538" y="3071810"/>
            <a:ext cx="3429024" cy="1428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latin typeface="Times New Roman" pitchFamily="18" charset="0"/>
                <a:cs typeface="Times New Roman" pitchFamily="18" charset="0"/>
              </a:rPr>
              <a:t> </a:t>
            </a:r>
            <a:r>
              <a:rPr lang="kk-KZ" dirty="0">
                <a:latin typeface="Times New Roman" pitchFamily="18" charset="0"/>
                <a:cs typeface="Times New Roman" pitchFamily="18" charset="0"/>
              </a:rPr>
              <a:t>Жерлердің агроэкологиялық типтері (біркелкі экологиялық аумақтар (террториялар).</a:t>
            </a:r>
            <a:endParaRPr lang="ru-RU"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
        <p:nvSpPr>
          <p:cNvPr id="17" name="Прямоугольник 16"/>
          <p:cNvSpPr/>
          <p:nvPr/>
        </p:nvSpPr>
        <p:spPr>
          <a:xfrm>
            <a:off x="5143504" y="3071810"/>
            <a:ext cx="3500462" cy="14287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dirty="0" smtClean="0">
                <a:latin typeface="Times New Roman" pitchFamily="18" charset="0"/>
                <a:cs typeface="Times New Roman" pitchFamily="18" charset="0"/>
              </a:rPr>
              <a:t>Ауыспалы </a:t>
            </a:r>
            <a:r>
              <a:rPr lang="kk-KZ" dirty="0">
                <a:latin typeface="Times New Roman" pitchFamily="18" charset="0"/>
                <a:cs typeface="Times New Roman" pitchFamily="18" charset="0"/>
              </a:rPr>
              <a:t>егістер, шабындықтардың ауыспалылығы, жайылымдардың ауыспалылығы, агротехнологиялар.</a:t>
            </a:r>
            <a:endParaRPr lang="ru-RU" dirty="0">
              <a:latin typeface="Times New Roman" pitchFamily="18" charset="0"/>
              <a:cs typeface="Times New Roman" pitchFamily="18" charset="0"/>
            </a:endParaRPr>
          </a:p>
        </p:txBody>
      </p:sp>
      <p:sp>
        <p:nvSpPr>
          <p:cNvPr id="18" name="Стрелка вниз 17"/>
          <p:cNvSpPr/>
          <p:nvPr/>
        </p:nvSpPr>
        <p:spPr>
          <a:xfrm>
            <a:off x="2428860" y="4500570"/>
            <a:ext cx="642942" cy="28575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19" name="Стрелка вниз 18"/>
          <p:cNvSpPr/>
          <p:nvPr/>
        </p:nvSpPr>
        <p:spPr>
          <a:xfrm>
            <a:off x="6715140" y="4500570"/>
            <a:ext cx="642942" cy="28575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20" name="Прямоугольник 19"/>
          <p:cNvSpPr/>
          <p:nvPr/>
        </p:nvSpPr>
        <p:spPr>
          <a:xfrm>
            <a:off x="1071538" y="4786322"/>
            <a:ext cx="3429024" cy="15716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000" dirty="0" smtClean="0">
                <a:latin typeface="Times New Roman" pitchFamily="18" charset="0"/>
                <a:cs typeface="Times New Roman" pitchFamily="18" charset="0"/>
              </a:rPr>
              <a:t>Жерлердің агроэкологиялық түрлері (агроландшафттардың байырғы (элементарлы) ареалдары.</a:t>
            </a:r>
            <a:endParaRPr lang="ru-RU" sz="2000" dirty="0">
              <a:latin typeface="Times New Roman" pitchFamily="18" charset="0"/>
              <a:cs typeface="Times New Roman" pitchFamily="18" charset="0"/>
            </a:endParaRPr>
          </a:p>
        </p:txBody>
      </p:sp>
      <p:sp>
        <p:nvSpPr>
          <p:cNvPr id="21" name="Прямоугольник 20"/>
          <p:cNvSpPr/>
          <p:nvPr/>
        </p:nvSpPr>
        <p:spPr>
          <a:xfrm>
            <a:off x="5143504" y="4786322"/>
            <a:ext cx="3429024" cy="15716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b="1" dirty="0" smtClean="0">
                <a:latin typeface="Times New Roman" pitchFamily="18" charset="0"/>
                <a:cs typeface="Times New Roman" pitchFamily="18" charset="0"/>
              </a:rPr>
              <a:t>АГРОТЕХНОЛОГИЯЛАР.</a:t>
            </a:r>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lnSpcReduction="10000"/>
          </a:bodyPr>
          <a:lstStyle/>
          <a:p>
            <a:pPr algn="just">
              <a:buNone/>
            </a:pPr>
            <a:r>
              <a:rPr lang="kk-KZ" dirty="0" smtClean="0">
                <a:latin typeface="Times New Roman" pitchFamily="18" charset="0"/>
                <a:cs typeface="Times New Roman" pitchFamily="18" charset="0"/>
              </a:rPr>
              <a:t>		Бұл схема ЛБЕЖ-ді жобалап, қалыптастырудағы негізгі қаңқа (каркас) болып саналады:</a:t>
            </a:r>
          </a:p>
          <a:p>
            <a:pPr algn="just">
              <a:buNone/>
            </a:pPr>
            <a:r>
              <a:rPr lang="kk-KZ" dirty="0" smtClean="0">
                <a:latin typeface="Times New Roman" pitchFamily="18" charset="0"/>
                <a:cs typeface="Times New Roman" pitchFamily="18" charset="0"/>
              </a:rPr>
              <a:t>	- агроэкологиялық топтарға ЛБЕЖ сәйкес келуі керек;</a:t>
            </a:r>
          </a:p>
          <a:p>
            <a:pPr algn="just">
              <a:buNone/>
            </a:pPr>
            <a:r>
              <a:rPr lang="kk-KZ" dirty="0" smtClean="0">
                <a:latin typeface="Times New Roman" pitchFamily="18" charset="0"/>
                <a:cs typeface="Times New Roman" pitchFamily="18" charset="0"/>
              </a:rPr>
              <a:t>	- агроэкологиялық типтелген жерлердің аумағында ауыспалы егіс, шабындықтар мен жайылымдықтардың жүйелері және агротехнологиялар ұйымдастырылады;</a:t>
            </a:r>
          </a:p>
          <a:p>
            <a:pPr algn="just">
              <a:buNone/>
            </a:pPr>
            <a:r>
              <a:rPr lang="kk-KZ" dirty="0" smtClean="0">
                <a:latin typeface="Times New Roman" pitchFamily="18" charset="0"/>
                <a:cs typeface="Times New Roman" pitchFamily="18" charset="0"/>
              </a:rPr>
              <a:t>	- жерлердің агроэкологиялық түрлері оларға бейімделген технологиялық шараларды анықтайды.</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428604"/>
            <a:ext cx="8686800" cy="5697559"/>
          </a:xfrm>
        </p:spPr>
        <p:txBody>
          <a:bodyPr>
            <a:normAutofit fontScale="92500" lnSpcReduction="20000"/>
          </a:bodyPr>
          <a:lstStyle/>
          <a:p>
            <a:pPr lvl="1" algn="just">
              <a:buNone/>
            </a:pPr>
            <a:r>
              <a:rPr lang="kk-KZ" dirty="0" smtClean="0">
                <a:latin typeface="Times New Roman" pitchFamily="18" charset="0"/>
                <a:cs typeface="Times New Roman" pitchFamily="18" charset="0"/>
              </a:rPr>
              <a:t>			Сонымен ЛБЕЖ-ді жобалаудың негізгі қағидаларының бірі – топырақтың ландшафттық картаның негізінде </a:t>
            </a:r>
            <a:r>
              <a:rPr lang="kk-KZ" b="1" dirty="0" smtClean="0">
                <a:latin typeface="Times New Roman" pitchFamily="18" charset="0"/>
                <a:cs typeface="Times New Roman" pitchFamily="18" charset="0"/>
              </a:rPr>
              <a:t>жерлердің агроэкологиялық топтамасы мен түрлерін анықтау арқылы</a:t>
            </a:r>
            <a:r>
              <a:rPr lang="kk-KZ" dirty="0" smtClean="0">
                <a:latin typeface="Times New Roman" pitchFamily="18" charset="0"/>
                <a:cs typeface="Times New Roman" pitchFamily="18" charset="0"/>
              </a:rPr>
              <a:t>, оларды </a:t>
            </a:r>
            <a:r>
              <a:rPr lang="kk-KZ" b="1" dirty="0" smtClean="0">
                <a:latin typeface="Times New Roman" pitchFamily="18" charset="0"/>
                <a:cs typeface="Times New Roman" pitchFamily="18" charset="0"/>
              </a:rPr>
              <a:t>типтеуді</a:t>
            </a:r>
            <a:r>
              <a:rPr lang="kk-KZ" dirty="0" smtClean="0">
                <a:latin typeface="Times New Roman" pitchFamily="18" charset="0"/>
                <a:cs typeface="Times New Roman" pitchFamily="18" charset="0"/>
              </a:rPr>
              <a:t> (типизациялау) </a:t>
            </a:r>
            <a:r>
              <a:rPr lang="kk-KZ" b="1" dirty="0" smtClean="0">
                <a:latin typeface="Times New Roman" pitchFamily="18" charset="0"/>
                <a:cs typeface="Times New Roman" pitchFamily="18" charset="0"/>
              </a:rPr>
              <a:t>іске асыру</a:t>
            </a:r>
            <a:r>
              <a:rPr lang="kk-KZ" dirty="0" smtClean="0">
                <a:latin typeface="Times New Roman" pitchFamily="18" charset="0"/>
                <a:cs typeface="Times New Roman" pitchFamily="18" charset="0"/>
              </a:rPr>
              <a:t>. Мұның негізгі мақсаты – әрбір агроландшафттарға арналған, экологиялық параметрлері сәйкес келетін ауылшаруашылық дақылдарын таңдап алу болып табылады.</a:t>
            </a:r>
          </a:p>
          <a:p>
            <a:pPr lvl="1" algn="just">
              <a:buNone/>
            </a:pPr>
            <a:r>
              <a:rPr lang="kk-KZ" dirty="0">
                <a:latin typeface="Times New Roman" pitchFamily="18" charset="0"/>
                <a:cs typeface="Times New Roman" pitchFamily="18" charset="0"/>
              </a:rPr>
              <a:t>	</a:t>
            </a:r>
            <a:r>
              <a:rPr lang="kk-KZ" dirty="0" smtClean="0">
                <a:latin typeface="Times New Roman" pitchFamily="18" charset="0"/>
                <a:cs typeface="Times New Roman" pitchFamily="18" charset="0"/>
              </a:rPr>
              <a:t>		Академик В.И. Кирюшиннің ұсынысы бойынша, ландшафттық –экологиялық жіктеудің (классификация)</a:t>
            </a:r>
            <a:r>
              <a:rPr lang="kk-KZ" dirty="0">
                <a:latin typeface="Times New Roman" pitchFamily="18" charset="0"/>
                <a:cs typeface="Times New Roman" pitchFamily="18" charset="0"/>
              </a:rPr>
              <a:t> </a:t>
            </a:r>
            <a:r>
              <a:rPr lang="kk-KZ" dirty="0" smtClean="0">
                <a:latin typeface="Times New Roman" pitchFamily="18" charset="0"/>
                <a:cs typeface="Times New Roman" pitchFamily="18" charset="0"/>
              </a:rPr>
              <a:t>құрамына: а) жердің агроэкологиялық топтамалары; б) разрядтар; в) класстар; г) класшалар (подклассы); д) туыстар (роды); е) туысшалар (породы) және ж) түрлер жатады.</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286544"/>
          </a:xfrm>
        </p:spPr>
        <p:txBody>
          <a:bodyPr>
            <a:noAutofit/>
          </a:bodyPr>
          <a:lstStyle/>
          <a:p>
            <a:pPr algn="just">
              <a:buNone/>
            </a:pPr>
            <a:r>
              <a:rPr lang="kk-KZ" sz="2400" dirty="0" smtClean="0">
                <a:latin typeface="Times New Roman" pitchFamily="18" charset="0"/>
                <a:cs typeface="Times New Roman" pitchFamily="18" charset="0"/>
              </a:rPr>
              <a:t>		</a:t>
            </a:r>
            <a:r>
              <a:rPr lang="kk-KZ" sz="2500" dirty="0" smtClean="0">
                <a:latin typeface="Times New Roman" pitchFamily="18" charset="0"/>
                <a:cs typeface="Times New Roman" pitchFamily="18" charset="0"/>
              </a:rPr>
              <a:t>Енді осылардың мәндеріне тоқталайық:</a:t>
            </a:r>
          </a:p>
          <a:p>
            <a:pPr algn="just">
              <a:buNone/>
            </a:pPr>
            <a:r>
              <a:rPr lang="kk-KZ" sz="2500" dirty="0" smtClean="0">
                <a:latin typeface="Times New Roman" pitchFamily="18" charset="0"/>
                <a:cs typeface="Times New Roman" pitchFamily="18" charset="0"/>
              </a:rPr>
              <a:t>	- </a:t>
            </a:r>
            <a:r>
              <a:rPr lang="kk-KZ" sz="2500" b="1" dirty="0" smtClean="0">
                <a:latin typeface="Times New Roman" pitchFamily="18" charset="0"/>
                <a:cs typeface="Times New Roman" pitchFamily="18" charset="0"/>
              </a:rPr>
              <a:t>агроэкологиялық топтама </a:t>
            </a:r>
            <a:r>
              <a:rPr lang="kk-KZ" sz="2500" dirty="0" smtClean="0">
                <a:latin typeface="Times New Roman" pitchFamily="18" charset="0"/>
                <a:cs typeface="Times New Roman" pitchFamily="18" charset="0"/>
              </a:rPr>
              <a:t>– ЛБЕЖ-ді жоспарлаудағы негізгі факторлардың қатарына жатады. Олар (факторлар): ылғалдықпен қамтамасыз етілген дәрежелері, эрозияның қауіптілік дәрежелері, саздануы, сорлануы, сортаңданулары.</a:t>
            </a:r>
          </a:p>
          <a:p>
            <a:pPr algn="just">
              <a:buNone/>
            </a:pPr>
            <a:r>
              <a:rPr lang="kk-KZ" sz="2500" dirty="0" smtClean="0">
                <a:latin typeface="Times New Roman" pitchFamily="18" charset="0"/>
                <a:cs typeface="Times New Roman" pitchFamily="18" charset="0"/>
              </a:rPr>
              <a:t>	- </a:t>
            </a:r>
            <a:r>
              <a:rPr lang="kk-KZ" sz="2500" b="1" dirty="0" smtClean="0">
                <a:latin typeface="Times New Roman" pitchFamily="18" charset="0"/>
                <a:cs typeface="Times New Roman" pitchFamily="18" charset="0"/>
              </a:rPr>
              <a:t>агроэкологиялық топша </a:t>
            </a:r>
            <a:r>
              <a:rPr lang="kk-KZ" sz="2500" dirty="0" smtClean="0">
                <a:latin typeface="Times New Roman" pitchFamily="18" charset="0"/>
                <a:cs typeface="Times New Roman" pitchFamily="18" charset="0"/>
              </a:rPr>
              <a:t>(подгруппа) топырақтың (жердің) шектемелі (лимитирующие) факторларының пайда болуларына қарай бөлінеді;</a:t>
            </a:r>
          </a:p>
          <a:p>
            <a:pPr algn="just">
              <a:buNone/>
            </a:pPr>
            <a:r>
              <a:rPr lang="kk-KZ" sz="2500" dirty="0" smtClean="0">
                <a:latin typeface="Times New Roman" pitchFamily="18" charset="0"/>
                <a:cs typeface="Times New Roman" pitchFamily="18" charset="0"/>
              </a:rPr>
              <a:t>	- </a:t>
            </a:r>
            <a:r>
              <a:rPr lang="kk-KZ" sz="2500" b="1" dirty="0" smtClean="0">
                <a:latin typeface="Times New Roman" pitchFamily="18" charset="0"/>
                <a:cs typeface="Times New Roman" pitchFamily="18" charset="0"/>
              </a:rPr>
              <a:t>І-қатардағы разряд </a:t>
            </a:r>
            <a:r>
              <a:rPr lang="kk-KZ" sz="2500" dirty="0" smtClean="0">
                <a:latin typeface="Times New Roman" pitchFamily="18" charset="0"/>
                <a:cs typeface="Times New Roman" pitchFamily="18" charset="0"/>
              </a:rPr>
              <a:t>– жердің теңіз бетінен абсолюттік биіктікте жайғасуына байланысты анықталады; </a:t>
            </a:r>
          </a:p>
          <a:p>
            <a:pPr algn="just">
              <a:buNone/>
            </a:pPr>
            <a:r>
              <a:rPr lang="kk-KZ" sz="2500" dirty="0" smtClean="0">
                <a:latin typeface="Times New Roman" pitchFamily="18" charset="0"/>
                <a:cs typeface="Times New Roman" pitchFamily="18" charset="0"/>
              </a:rPr>
              <a:t>	- </a:t>
            </a:r>
            <a:r>
              <a:rPr lang="kk-KZ" sz="2500" b="1" dirty="0" smtClean="0">
                <a:latin typeface="Times New Roman" pitchFamily="18" charset="0"/>
                <a:cs typeface="Times New Roman" pitchFamily="18" charset="0"/>
              </a:rPr>
              <a:t>ІІ-қатардағы разряд </a:t>
            </a:r>
            <a:r>
              <a:rPr lang="kk-KZ" sz="2500" dirty="0" smtClean="0">
                <a:latin typeface="Times New Roman" pitchFamily="18" charset="0"/>
                <a:cs typeface="Times New Roman" pitchFamily="18" charset="0"/>
              </a:rPr>
              <a:t>– жер бедерінің морфогенетикалық типтеріне қарай анықталады;</a:t>
            </a:r>
          </a:p>
          <a:p>
            <a:pPr algn="just">
              <a:buNone/>
            </a:pPr>
            <a:endParaRPr lang="ru-RU" sz="25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139</Words>
  <Application>Microsoft Office PowerPoint</Application>
  <PresentationFormat>Экран (4:3)</PresentationFormat>
  <Paragraphs>46</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Times New Roman</vt:lpstr>
      <vt:lpstr>Тема Office</vt:lpstr>
      <vt:lpstr>5-дәріс.  ЛБЕЖ-ді жобалау үшін жерді агроэкологиялық типтеу (типологиялау).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5-дәріс.  ЛБЕЖ-ді жобалау үшін жерді агроэкологиялық типтеу (типологиялау).</dc:title>
  <dc:creator>User</dc:creator>
  <cp:lastModifiedBy>Мукалиев Жандос</cp:lastModifiedBy>
  <cp:revision>16</cp:revision>
  <dcterms:created xsi:type="dcterms:W3CDTF">2016-09-25T13:30:15Z</dcterms:created>
  <dcterms:modified xsi:type="dcterms:W3CDTF">2016-10-05T04:51:06Z</dcterms:modified>
</cp:coreProperties>
</file>